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8" r:id="rId6"/>
    <p:sldId id="266" r:id="rId7"/>
    <p:sldId id="264" r:id="rId8"/>
    <p:sldId id="262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900F"/>
    <a:srgbClr val="FFCC00"/>
    <a:srgbClr val="F7C9AF"/>
    <a:srgbClr val="B7E0F3"/>
    <a:srgbClr val="FF66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2857" autoAdjust="0"/>
  </p:normalViewPr>
  <p:slideViewPr>
    <p:cSldViewPr snapToGrid="0">
      <p:cViewPr varScale="1">
        <p:scale>
          <a:sx n="150" d="100"/>
          <a:sy n="150" d="100"/>
        </p:scale>
        <p:origin x="34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38FE4-559F-4DE0-A18A-9868BF0FCFDE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5F499-10E8-4F8D-BF5E-6B895B368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449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5F499-10E8-4F8D-BF5E-6B895B368A7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537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from RSC </a:t>
            </a:r>
            <a:r>
              <a:rPr lang="en-GB"/>
              <a:t>Education website: https://edu.rsc.org/ideas/escape-the-classroom-and-reveal-the-properties-of-materials/4011328.article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5F499-10E8-4F8D-BF5E-6B895B368A7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694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93854-F174-DC6A-AD4A-B5D44BA2E6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15450-5B25-D32D-E80F-3C5AB67D9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C3538-45B8-7AD4-495E-C771E15F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6227B-3650-6216-F03B-227E59F5D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4D665-704B-D68E-B65B-7229D61B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75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3F108-7807-806C-B4CA-5DEE40788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65583B-09FE-A10F-A522-8A7898E76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14631-362A-978F-EF23-84E7ABD3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C1904-ECEE-7CD5-EDF0-B5D45104A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4199C-21BB-2EC1-036F-516C264A3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59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C35343-85E7-F6BC-EFE6-E4A40A556E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867C95-E701-6CD1-5B40-1C1F9C52A4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433A1-4F3A-69B0-8032-079B5B722C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B1EBA-7177-A4C6-3A47-952CFC176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783C9-2678-3995-4F6C-C6ADF2D1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53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45FD8-A9EA-76DD-4285-36F2EA29F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C1B12-99B2-7C08-6FE4-8C994586D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6E3B8-C58F-171C-7E83-E775EE4B14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A57F5-2D1E-785F-DE37-B3286879C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19538-0496-3933-DB0B-F67E925A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90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A78AD-6C4A-4833-88A9-68335313A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5B883-2D21-9BEB-1E35-778087B26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A77F2-D532-6CAB-A0C2-E16184BC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BCB69-E1A6-42FD-77C3-75DCB2C26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08E75-90B8-10A5-88B0-E725E2CC7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3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DE5A1-2819-F5BE-1BAE-89E2D2055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B5F9B-BAC9-3F60-BC65-43FFA0B52D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87DB3-11C2-1D61-15D7-2AE8188F2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26AD0-7A24-C8D7-353B-1B0A56A5A8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27A2C7-09B9-0654-FB05-A8874FC5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AE2CD0-5C12-04AE-0967-FA0BD65D6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0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0F145-AF02-55B6-DA99-263B7F6F7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EC552-B6C0-98FB-E060-61DB96644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58EE81-8D82-8EF9-D792-95C9F5680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985D97-5827-8D30-D68F-D0A7D24A6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E35DFA-F603-C395-E6D8-A122B70EA7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946EE6-A0BE-4EC9-8BE5-75ADD0E3E6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10E58-2167-0339-E304-EE344B7D9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9AF103-FA6C-952E-3205-8108E4C4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38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AFA40-07D5-E4DB-EF15-F144617FD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01455C-181F-1675-1955-A546509BDD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2E7F5-EEB8-7CFE-D856-B54A247B3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E5346-0667-A974-AE8C-B6E1E4994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77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26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23E61-EDE8-CE7F-6BB7-2EBBA6CC0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FE9C7-D1D0-7348-4D1B-0679C480E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C69943-C30D-1E63-7337-A600CF537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DA46D-5486-7822-D5E5-B9F079B09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969C59-CCCC-9590-3F2C-6C3CDA609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CA305-0125-1752-0763-BDFA45AE1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8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0EF6F-D646-EBCC-33EB-78D1D47CB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475888-49BC-490E-54C8-15D52ABA4E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4659D0-E73F-754D-37DF-546FA646B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B93706-CD55-9C48-92CD-561817926B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3854-5711-4334-A0AA-0D9EFD952B8F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6FBDD-9A96-40C2-0732-F2A7B372B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4244CB-BCEE-B391-E94A-1EA09AFD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899206-FE46-48E5-A21C-0F2D3016DF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62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40000">
              <a:srgbClr val="B7E0F3"/>
            </a:gs>
            <a:gs pos="21000">
              <a:schemeClr val="accent1">
                <a:lumMod val="45000"/>
                <a:lumOff val="55000"/>
                <a:alpha val="64000"/>
              </a:schemeClr>
            </a:gs>
            <a:gs pos="78000">
              <a:srgbClr val="F7C9A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941C73-D96A-5EED-1BBC-D417EC54A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y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EFCD7-B375-36D5-5DCC-5D2DDA0BC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y-GB" noProof="0"/>
              <a:t>Click to edit Master text styles</a:t>
            </a:r>
          </a:p>
          <a:p>
            <a:pPr lvl="1"/>
            <a:r>
              <a:rPr lang="cy-GB" noProof="0"/>
              <a:t>Second level</a:t>
            </a:r>
          </a:p>
          <a:p>
            <a:pPr lvl="2"/>
            <a:r>
              <a:rPr lang="cy-GB" noProof="0"/>
              <a:t>Third level</a:t>
            </a:r>
          </a:p>
          <a:p>
            <a:pPr lvl="3"/>
            <a:r>
              <a:rPr lang="cy-GB" noProof="0"/>
              <a:t>Fourth level</a:t>
            </a:r>
          </a:p>
          <a:p>
            <a:pPr lvl="4"/>
            <a:r>
              <a:rPr lang="cy-GB" noProof="0"/>
              <a:t>Fifth level</a:t>
            </a:r>
          </a:p>
        </p:txBody>
      </p:sp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6AADB344-711A-FB7D-E489-1434A5D7C8B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344" y="5773549"/>
            <a:ext cx="2634342" cy="796889"/>
          </a:xfrm>
          <a:prstGeom prst="rect">
            <a:avLst/>
          </a:prstGeom>
        </p:spPr>
      </p:pic>
      <p:pic>
        <p:nvPicPr>
          <p:cNvPr id="4" name="Picture 3" descr="A green and blue text on a black background&#10;&#10;Description automatically generated">
            <a:extLst>
              <a:ext uri="{FF2B5EF4-FFF2-40B4-BE49-F238E27FC236}">
                <a16:creationId xmlns:a16="http://schemas.microsoft.com/office/drawing/2014/main" id="{1B3CED90-32D9-37AE-FFE0-DA4F1901FC4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50" y="5723238"/>
            <a:ext cx="2835650" cy="94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184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u.rsc.org/job-profiles/development-chemist-printing-and-inks/4010919.articl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u.rsc.org/job-profiles/section-leader-wind/4013830.articl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D457A0-3B45-177D-2475-45794C85E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878" y="1990636"/>
            <a:ext cx="5432241" cy="38780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AF443B-6F9C-A620-6D22-0B003B98F964}"/>
              </a:ext>
            </a:extLst>
          </p:cNvPr>
          <p:cNvSpPr txBox="1"/>
          <p:nvPr/>
        </p:nvSpPr>
        <p:spPr>
          <a:xfrm>
            <a:off x="1576582" y="374474"/>
            <a:ext cx="90388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8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Cem</a:t>
            </a:r>
            <a:r>
              <a:rPr lang="cy-GB" sz="8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cy-GB" sz="8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y-GB" sz="88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lang="cy-GB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iw</a:t>
            </a:r>
            <a:endParaRPr lang="cy-GB" sz="8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25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B50F007-956C-18FD-51FA-2C39AFF37AFB}"/>
              </a:ext>
            </a:extLst>
          </p:cNvPr>
          <p:cNvSpPr txBox="1"/>
          <p:nvPr/>
        </p:nvSpPr>
        <p:spPr>
          <a:xfrm>
            <a:off x="3046709" y="1532876"/>
            <a:ext cx="609858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7200" b="1" i="0" u="none" strike="noStrike" kern="1200" cap="none" spc="0" normalizeH="0" baseline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Cemegion</a:t>
            </a:r>
            <a:r>
              <a:rPr kumimoji="0" lang="cy-GB" sz="7200" b="1" i="0" u="none" strike="noStrike" kern="1200" cap="none" spc="0" normalizeH="0" baseline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cy-GB" sz="7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cy-GB" sz="7200" b="1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Lliwgar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A938B3-72E7-BE57-B3B1-A80512FC3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12" y="590630"/>
            <a:ext cx="1684208" cy="16842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866455-D0E3-6773-3A54-A3EB15F6A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002" y="617023"/>
            <a:ext cx="2196257" cy="16450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E4742A-D723-663B-792A-0D66682A9A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864" y="3429000"/>
            <a:ext cx="2166304" cy="15149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BA4847-020B-FB65-2389-CDCF191AB13B}"/>
              </a:ext>
            </a:extLst>
          </p:cNvPr>
          <p:cNvSpPr txBox="1"/>
          <p:nvPr/>
        </p:nvSpPr>
        <p:spPr>
          <a:xfrm>
            <a:off x="1585133" y="2336159"/>
            <a:ext cx="1917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200" b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F610EE-D1D6-21B4-8176-506EF83015B1}"/>
              </a:ext>
            </a:extLst>
          </p:cNvPr>
          <p:cNvSpPr txBox="1"/>
          <p:nvPr/>
        </p:nvSpPr>
        <p:spPr>
          <a:xfrm>
            <a:off x="8061590" y="2336159"/>
            <a:ext cx="335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200" b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Bwyd a diod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70A907-6F96-01A6-A32C-15AC8EE37F25}"/>
              </a:ext>
            </a:extLst>
          </p:cNvPr>
          <p:cNvSpPr txBox="1"/>
          <p:nvPr/>
        </p:nvSpPr>
        <p:spPr>
          <a:xfrm>
            <a:off x="1701913" y="5007486"/>
            <a:ext cx="1684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200" b="1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Sebon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10CE5F-C83B-EA73-39ED-1CA3C1B3C994}"/>
              </a:ext>
            </a:extLst>
          </p:cNvPr>
          <p:cNvSpPr txBox="1"/>
          <p:nvPr/>
        </p:nvSpPr>
        <p:spPr>
          <a:xfrm>
            <a:off x="8896027" y="5007486"/>
            <a:ext cx="1684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200" b="1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CBA2B6-8C0E-92DB-197C-4D50C083F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5555" y="3099701"/>
            <a:ext cx="1625150" cy="190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68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C26C86-EF7C-696D-852E-66632462F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2051" y="1977363"/>
            <a:ext cx="4648015" cy="35362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69E77A-FF5C-8AAF-C5E5-3CA5092C9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14" y="1977363"/>
            <a:ext cx="5242637" cy="29456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91D770-7D08-DD24-FD07-E0C57DF22C9D}"/>
              </a:ext>
            </a:extLst>
          </p:cNvPr>
          <p:cNvSpPr txBox="1"/>
          <p:nvPr/>
        </p:nvSpPr>
        <p:spPr>
          <a:xfrm>
            <a:off x="2802610" y="377062"/>
            <a:ext cx="6586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7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Paent</a:t>
            </a:r>
            <a:r>
              <a:rPr lang="cy-GB" sz="7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y-GB" sz="7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Lliwgar</a:t>
            </a:r>
          </a:p>
        </p:txBody>
      </p:sp>
    </p:spTree>
    <p:extLst>
      <p:ext uri="{BB962C8B-B14F-4D97-AF65-F5344CB8AC3E}">
        <p14:creationId xmlns:p14="http://schemas.microsoft.com/office/powerpoint/2010/main" val="366911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385EFBE-E327-8023-E59C-9A6D54CE9576}"/>
              </a:ext>
            </a:extLst>
          </p:cNvPr>
          <p:cNvSpPr txBox="1"/>
          <p:nvPr/>
        </p:nvSpPr>
        <p:spPr>
          <a:xfrm>
            <a:off x="517471" y="379540"/>
            <a:ext cx="11157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7200" b="1" u="none" strike="noStrike" kern="1200" cap="none" spc="-100" normalizeH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Mae pedwar prif elfen i baent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2CBD83-EEF1-4DD0-4AF0-CD39D57714D0}"/>
              </a:ext>
            </a:extLst>
          </p:cNvPr>
          <p:cNvSpPr txBox="1"/>
          <p:nvPr/>
        </p:nvSpPr>
        <p:spPr>
          <a:xfrm>
            <a:off x="1578890" y="1782305"/>
            <a:ext cx="2805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5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Pigment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EB4F6E-B413-1AD2-9C4C-4DB13D6C4B0B}"/>
              </a:ext>
            </a:extLst>
          </p:cNvPr>
          <p:cNvSpPr txBox="1"/>
          <p:nvPr/>
        </p:nvSpPr>
        <p:spPr>
          <a:xfrm>
            <a:off x="1131316" y="3834923"/>
            <a:ext cx="37003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5400" b="1" u="none" strike="noStrike" kern="1200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Hydoddydd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690C3C-05F6-858F-D4EB-4819EE5178D4}"/>
              </a:ext>
            </a:extLst>
          </p:cNvPr>
          <p:cNvSpPr txBox="1"/>
          <p:nvPr/>
        </p:nvSpPr>
        <p:spPr>
          <a:xfrm>
            <a:off x="5660274" y="1782305"/>
            <a:ext cx="60985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5400" b="1" u="none" strike="noStrike" kern="1200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Glynwr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9CE9DE-9955-DF97-5714-792A940D8590}"/>
              </a:ext>
            </a:extLst>
          </p:cNvPr>
          <p:cNvSpPr txBox="1"/>
          <p:nvPr/>
        </p:nvSpPr>
        <p:spPr>
          <a:xfrm>
            <a:off x="5660274" y="3834923"/>
            <a:ext cx="60985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5400" b="1" u="none" strike="noStrike" kern="1200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Ychwanegyn</a:t>
            </a:r>
          </a:p>
        </p:txBody>
      </p:sp>
    </p:spTree>
    <p:extLst>
      <p:ext uri="{BB962C8B-B14F-4D97-AF65-F5344CB8AC3E}">
        <p14:creationId xmlns:p14="http://schemas.microsoft.com/office/powerpoint/2010/main" val="34462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385EFBE-E327-8023-E59C-9A6D54CE9576}"/>
              </a:ext>
            </a:extLst>
          </p:cNvPr>
          <p:cNvSpPr txBox="1"/>
          <p:nvPr/>
        </p:nvSpPr>
        <p:spPr>
          <a:xfrm>
            <a:off x="1136543" y="374071"/>
            <a:ext cx="99189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7200" b="1">
                <a:solidFill>
                  <a:srgbClr val="00206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Gwneud Paent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6BEEF8-5C45-7F89-66A5-F2ECCA0C176F}"/>
              </a:ext>
            </a:extLst>
          </p:cNvPr>
          <p:cNvSpPr txBox="1"/>
          <p:nvPr/>
        </p:nvSpPr>
        <p:spPr>
          <a:xfrm>
            <a:off x="3490181" y="1549069"/>
            <a:ext cx="21496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Rhwoch ychydig o bowdr pigment mewn glud PVA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9962CD-9424-BD34-D72A-BED6DB720285}"/>
              </a:ext>
            </a:extLst>
          </p:cNvPr>
          <p:cNvSpPr txBox="1"/>
          <p:nvPr/>
        </p:nvSpPr>
        <p:spPr>
          <a:xfrm>
            <a:off x="1731467" y="4464548"/>
            <a:ext cx="872360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3200" b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Ydy’r gweadedd yn dda ar gyfer peintio? </a:t>
            </a:r>
          </a:p>
          <a:p>
            <a:pPr algn="ctr"/>
            <a:r>
              <a:rPr lang="cy-GB" sz="3200" b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Ychwanegwch ychydig mwy o ddŵr os oes angen</a:t>
            </a:r>
          </a:p>
          <a:p>
            <a:pPr algn="ctr"/>
            <a:endParaRPr lang="cy-GB" sz="3200" b="1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60AEE1-045D-3296-80ED-DB5CCCE0D21C}"/>
              </a:ext>
            </a:extLst>
          </p:cNvPr>
          <p:cNvSpPr txBox="1"/>
          <p:nvPr/>
        </p:nvSpPr>
        <p:spPr>
          <a:xfrm>
            <a:off x="9163867" y="1549069"/>
            <a:ext cx="213360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F1900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Defnyddiwch bibed i ychwanegu 2 neu 3 diferyn o ddŵr 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210925-7DA8-5AC4-A9D4-B43F0EB96B2D}"/>
              </a:ext>
            </a:extLst>
          </p:cNvPr>
          <p:cNvSpPr txBox="1"/>
          <p:nvPr/>
        </p:nvSpPr>
        <p:spPr>
          <a:xfrm>
            <a:off x="3048000" y="5628297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4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PAENT!</a:t>
            </a:r>
          </a:p>
        </p:txBody>
      </p:sp>
      <p:pic>
        <p:nvPicPr>
          <p:cNvPr id="9" name="Picture 8" descr="A yellow substance in a bowl next to a plastic cup&#10;&#10;Description automatically generated">
            <a:extLst>
              <a:ext uri="{FF2B5EF4-FFF2-40B4-BE49-F238E27FC236}">
                <a16:creationId xmlns:a16="http://schemas.microsoft.com/office/drawing/2014/main" id="{3B03B742-A0CB-EC92-42D4-F7CD4D6C8D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23320" y="1813267"/>
            <a:ext cx="2823828" cy="2295433"/>
          </a:xfrm>
          <a:prstGeom prst="rect">
            <a:avLst/>
          </a:prstGeom>
        </p:spPr>
      </p:pic>
      <p:pic>
        <p:nvPicPr>
          <p:cNvPr id="13" name="Picture 12" descr="A cup with a liquid in it next to a small plate with a yellow substance&#10;&#10;Description automatically generated">
            <a:extLst>
              <a:ext uri="{FF2B5EF4-FFF2-40B4-BE49-F238E27FC236}">
                <a16:creationId xmlns:a16="http://schemas.microsoft.com/office/drawing/2014/main" id="{5C6534EB-2196-BD98-E208-E439DD4874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9842" y="1813265"/>
            <a:ext cx="2823827" cy="229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96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775BB5-EB0C-90FA-2C8A-0544614D0C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8672" y="1791986"/>
            <a:ext cx="5998818" cy="37315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7F0385-5752-7BA6-6395-EFE185BE4681}"/>
              </a:ext>
            </a:extLst>
          </p:cNvPr>
          <p:cNvSpPr txBox="1"/>
          <p:nvPr/>
        </p:nvSpPr>
        <p:spPr>
          <a:xfrm>
            <a:off x="1136542" y="358694"/>
            <a:ext cx="99189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</a:t>
            </a: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e</a:t>
            </a: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</a:t>
            </a: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id</a:t>
            </a: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Ll</a:t>
            </a: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</a:t>
            </a: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767737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385EFBE-E327-8023-E59C-9A6D54CE9576}"/>
              </a:ext>
            </a:extLst>
          </p:cNvPr>
          <p:cNvSpPr txBox="1"/>
          <p:nvPr/>
        </p:nvSpPr>
        <p:spPr>
          <a:xfrm>
            <a:off x="1136542" y="373005"/>
            <a:ext cx="99189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7200" b="1" u="none" strike="noStrike" kern="1200" cap="none" spc="0" normalizeH="0" baseline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Swyddi lliwgar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47D218-FA8A-10B2-5420-F409D777E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554" y="1499896"/>
            <a:ext cx="3857625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721EE8-1B72-6840-95AA-ACB09821DD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8623" y="1499896"/>
            <a:ext cx="3769113" cy="25665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634430-E92C-3007-C58D-FD87A7E08BA8}"/>
              </a:ext>
            </a:extLst>
          </p:cNvPr>
          <p:cNvSpPr txBox="1"/>
          <p:nvPr/>
        </p:nvSpPr>
        <p:spPr>
          <a:xfrm>
            <a:off x="6637355" y="4535948"/>
            <a:ext cx="46402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https://edu.rsc.org/job-profiles/development-chemist-printing-and-inks/4010919.article</a:t>
            </a:r>
            <a:endParaRPr lang="cy-GB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y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517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73BC782-A3BD-80DB-ADC2-6D9C291C0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433" y="1565900"/>
            <a:ext cx="3625130" cy="43878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444E65-40FA-F95D-5FD7-5F17886EE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004" y="1608343"/>
            <a:ext cx="4860768" cy="32382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24E6DF-431B-E64C-E9CF-00E01EB8EC59}"/>
              </a:ext>
            </a:extLst>
          </p:cNvPr>
          <p:cNvSpPr txBox="1"/>
          <p:nvPr/>
        </p:nvSpPr>
        <p:spPr>
          <a:xfrm>
            <a:off x="6448004" y="4949978"/>
            <a:ext cx="48607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https://edu.rsc.org/job-profiles/section-leader-wind/4013830.article</a:t>
            </a:r>
            <a:endParaRPr lang="cy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D7C8C0-3AFA-201A-87D7-76582D93E67E}"/>
              </a:ext>
            </a:extLst>
          </p:cNvPr>
          <p:cNvSpPr txBox="1"/>
          <p:nvPr/>
        </p:nvSpPr>
        <p:spPr>
          <a:xfrm>
            <a:off x="1136542" y="373005"/>
            <a:ext cx="99189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7200" b="1" u="none" strike="noStrike" kern="1200" cap="none" spc="0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Swyddi lliwgar</a:t>
            </a:r>
          </a:p>
        </p:txBody>
      </p:sp>
    </p:spTree>
    <p:extLst>
      <p:ext uri="{BB962C8B-B14F-4D97-AF65-F5344CB8AC3E}">
        <p14:creationId xmlns:p14="http://schemas.microsoft.com/office/powerpoint/2010/main" val="697182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D457A0-3B45-177D-2475-45794C85E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730" y="2005150"/>
            <a:ext cx="5597563" cy="39960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AFCEA9-E149-46EC-40B5-C63BAB48E4E3}"/>
              </a:ext>
            </a:extLst>
          </p:cNvPr>
          <p:cNvSpPr txBox="1"/>
          <p:nvPr/>
        </p:nvSpPr>
        <p:spPr>
          <a:xfrm>
            <a:off x="1576582" y="374474"/>
            <a:ext cx="90388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8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Cem</a:t>
            </a:r>
            <a:r>
              <a:rPr lang="cy-GB" sz="8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cy-GB" sz="8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y-GB" sz="88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lang="cy-GB" sz="8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iw</a:t>
            </a:r>
            <a:endParaRPr lang="cy-GB" sz="8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891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122</Words>
  <Application>Microsoft Macintosh PowerPoint</Application>
  <PresentationFormat>Widescreen</PresentationFormat>
  <Paragraphs>27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Llinos Misra</dc:creator>
  <cp:lastModifiedBy>Nick Smith</cp:lastModifiedBy>
  <cp:revision>18</cp:revision>
  <dcterms:created xsi:type="dcterms:W3CDTF">2024-07-01T15:50:03Z</dcterms:created>
  <dcterms:modified xsi:type="dcterms:W3CDTF">2024-11-28T09:58:42Z</dcterms:modified>
</cp:coreProperties>
</file>